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Roboto Medium"/>
      <p:regular r:id="rId36"/>
      <p:bold r:id="rId37"/>
      <p:italic r:id="rId38"/>
      <p:boldItalic r:id="rId39"/>
    </p:embeddedFont>
    <p:embeddedFont>
      <p:font typeface="Roboto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regular.fntdata"/><Relationship Id="rId20" Type="http://schemas.openxmlformats.org/officeDocument/2006/relationships/slide" Target="slides/slide15.xml"/><Relationship Id="rId42" Type="http://schemas.openxmlformats.org/officeDocument/2006/relationships/font" Target="fonts/Roboto-italic.fntdata"/><Relationship Id="rId41" Type="http://schemas.openxmlformats.org/officeDocument/2006/relationships/font" Target="fonts/Roboto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Roboto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obotoMedium-bold.fntdata"/><Relationship Id="rId14" Type="http://schemas.openxmlformats.org/officeDocument/2006/relationships/slide" Target="slides/slide9.xml"/><Relationship Id="rId36" Type="http://schemas.openxmlformats.org/officeDocument/2006/relationships/font" Target="fonts/RobotoMedium-regular.fntdata"/><Relationship Id="rId17" Type="http://schemas.openxmlformats.org/officeDocument/2006/relationships/slide" Target="slides/slide12.xml"/><Relationship Id="rId39" Type="http://schemas.openxmlformats.org/officeDocument/2006/relationships/font" Target="fonts/RobotoMedium-boldItalic.fntdata"/><Relationship Id="rId16" Type="http://schemas.openxmlformats.org/officeDocument/2006/relationships/slide" Target="slides/slide11.xml"/><Relationship Id="rId38" Type="http://schemas.openxmlformats.org/officeDocument/2006/relationships/font" Target="fonts/RobotoMedium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92111b95d6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92111b95d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2111b95d6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2111b95d6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2111b95d6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92111b95d6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285d13f1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285d13f1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9285d13f1d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9285d13f1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285d13f1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9285d13f1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285d13f1d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9285d13f1d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92111b95d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92111b95d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92111b95d6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92111b95d6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2111b95d6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92111b95d6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92111b95d6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92111b95d6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92111b95d6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92111b95d6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92111b95d6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92111b95d6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92111b95d6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92111b95d6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92111b95d6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92111b95d6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9285d13f1d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9285d13f1d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92111b95d6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92111b95d6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92111b95d6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92111b95d6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9285d13f1d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9285d13f1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9285d13f1d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9285d13f1d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92111b95d6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92111b95d6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9285d13f1d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9285d13f1d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92111b95d6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92111b95d6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92111b95d6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292111b95d6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92111b95d6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92111b95d6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92111b95d6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292111b95d6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9285d13f1d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9285d13f1d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92111b95d6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92111b95d6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9285d13f1d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29285d13f1d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hyperlink" Target="https://inclusive.microsoft.design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hyperlink" Target="https://devblogs.microsoft.com/devops/devops-dojo-ux-accessibility/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711683"/>
            <a:ext cx="8520600" cy="8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Roboto Medium"/>
                <a:ea typeface="Roboto Medium"/>
                <a:cs typeface="Roboto Medium"/>
                <a:sym typeface="Roboto Medium"/>
              </a:rPr>
              <a:t>"Grundlagen des Universal Design"</a:t>
            </a:r>
            <a:endParaRPr sz="3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150000" y="46729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80025" y="4633650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pic>
        <p:nvPicPr>
          <p:cNvPr descr="Logos Universität Zürich und ETH Zürich"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Grundlagen des Universal Design (UD)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s Universität Zürich und ETH Zürich"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4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4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" name="Google Shape;66;p14"/>
          <p:cNvSpPr txBox="1"/>
          <p:nvPr>
            <p:ph type="ctrTitle"/>
          </p:nvPr>
        </p:nvSpPr>
        <p:spPr>
          <a:xfrm>
            <a:off x="311700" y="1000858"/>
            <a:ext cx="8520600" cy="8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Roboto Medium"/>
                <a:ea typeface="Roboto Medium"/>
                <a:cs typeface="Roboto Medium"/>
                <a:sym typeface="Roboto Medium"/>
              </a:rPr>
              <a:t>Ablauf</a:t>
            </a:r>
            <a:endParaRPr sz="3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7" name="Google Shape;67;p14"/>
          <p:cNvSpPr txBox="1"/>
          <p:nvPr>
            <p:ph idx="1" type="subTitle"/>
          </p:nvPr>
        </p:nvSpPr>
        <p:spPr>
          <a:xfrm>
            <a:off x="239625" y="1894500"/>
            <a:ext cx="4927800" cy="24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Was ist Universal Design (UD)?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Die 7 Prinzipien des Universal Design - Teil 1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Pause 1 (5 Minuten)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Die 7 Prinzipien des Universal Design - Teil 2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Pause 2 (5 Minuten)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UD in der Praxis: Planung und Prozess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FAQ: Fragen und Antworten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" name="Google Shape;68;p14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69" name="Google Shape;69;p14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Was ist Universal Design (UD)?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s Universität Zürich und ETH Zürich"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76;p15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5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" name="Google Shape;78;p15"/>
          <p:cNvSpPr txBox="1"/>
          <p:nvPr>
            <p:ph type="ctrTitle"/>
          </p:nvPr>
        </p:nvSpPr>
        <p:spPr>
          <a:xfrm>
            <a:off x="311700" y="1000852"/>
            <a:ext cx="8520600" cy="65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Universelles Design = Design für Alle</a:t>
            </a:r>
            <a:endParaRPr sz="3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5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80" name="Google Shape;80;p15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pic>
        <p:nvPicPr>
          <p:cNvPr descr="Universelles Design ist nutzbar, barrierefrei und inklusiv."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438" y="1772975"/>
            <a:ext cx="2730824" cy="27837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>
            <p:ph idx="1" type="subTitle"/>
          </p:nvPr>
        </p:nvSpPr>
        <p:spPr>
          <a:xfrm>
            <a:off x="2308200" y="1658150"/>
            <a:ext cx="5822100" cy="6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Universelles Design ist immer barrierefrei, nutzbar und inklusiv.</a:t>
            </a:r>
            <a:br>
              <a:rPr lang="en" sz="16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</a:br>
            <a:r>
              <a:rPr lang="en" sz="12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(Sheril Burgstahler, 2020)</a:t>
            </a:r>
            <a:endParaRPr sz="12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3" name="Google Shape;83;p15"/>
          <p:cNvSpPr txBox="1"/>
          <p:nvPr>
            <p:ph idx="1" type="subTitle"/>
          </p:nvPr>
        </p:nvSpPr>
        <p:spPr>
          <a:xfrm>
            <a:off x="2619900" y="2279438"/>
            <a:ext cx="6524100" cy="20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Barrierefrei </a:t>
            </a:r>
            <a:r>
              <a:rPr lang="en" sz="1300">
                <a:latin typeface="Roboto"/>
                <a:ea typeface="Roboto"/>
                <a:cs typeface="Roboto"/>
                <a:sym typeface="Roboto"/>
              </a:rPr>
              <a:t>ist etwas dann, wenn es auch von Menschen mit Behinderung oder (gesundheitlichen) Beeinträchtigungen gleichermaßen genutzt werden kann.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Nutzbar </a:t>
            </a:r>
            <a:r>
              <a:rPr lang="en" sz="1300">
                <a:latin typeface="Roboto"/>
                <a:ea typeface="Roboto"/>
                <a:cs typeface="Roboto"/>
                <a:sym typeface="Roboto"/>
              </a:rPr>
              <a:t>ist etwas dann, wenn es von den vorgesehenden Nutzer*innen für den angedachten Zweck verwendet werden kann.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300"/>
              <a:buFont typeface="Roboto"/>
              <a:buChar char="●"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Inklusiv </a:t>
            </a:r>
            <a:r>
              <a:rPr lang="en" sz="1300">
                <a:latin typeface="Roboto"/>
                <a:ea typeface="Roboto"/>
                <a:cs typeface="Roboto"/>
                <a:sym typeface="Roboto"/>
              </a:rPr>
              <a:t>ist etwas dann, wenn Nutzer*innen es auf vielfältige Weise gebrauchen können und sich zugehörig fühlen.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Was ist Universal Design (UD)?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s Universität Zürich und ETH Zürich"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" name="Google Shape;90;p16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6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" name="Google Shape;92;p16"/>
          <p:cNvSpPr txBox="1"/>
          <p:nvPr>
            <p:ph type="ctrTitle"/>
          </p:nvPr>
        </p:nvSpPr>
        <p:spPr>
          <a:xfrm>
            <a:off x="311700" y="1000852"/>
            <a:ext cx="8520600" cy="65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Universelles Design - Grundsätze</a:t>
            </a:r>
            <a:endParaRPr sz="3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6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94" name="Google Shape;94;p16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pic>
        <p:nvPicPr>
          <p:cNvPr descr="Universelles Design ist nutzbar, barrierefrei und inklusiv."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438" y="1772975"/>
            <a:ext cx="2730824" cy="27837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>
            <p:ph idx="1" type="subTitle"/>
          </p:nvPr>
        </p:nvSpPr>
        <p:spPr>
          <a:xfrm>
            <a:off x="2619900" y="2099281"/>
            <a:ext cx="6524100" cy="26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Alle Menschen sind, handeln und verhalten sich unterschiedlich.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Fähigkeiten variieren und verändern sich im Laufe der Zeit - wir werden älter.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Verfügbare Fähigkeiten können sich schnell ändern: temporär oder situativ.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1" marL="9144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○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temporär: gebrochener Arm oder ein gebrochenes Bein.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1" marL="9144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○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situativ: Baby auf dem Arm oder unterwegs mit Kinderwagen.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25000"/>
              </a:lnSpc>
              <a:spcBef>
                <a:spcPts val="2300"/>
              </a:spcBef>
              <a:spcAft>
                <a:spcPts val="50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       Die Anwendung dieser Grundsätze führt zu Vorteilen, welche für alle Benutzer-</a:t>
            </a:r>
            <a:br>
              <a:rPr lang="en" sz="1300"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latin typeface="Roboto"/>
                <a:ea typeface="Roboto"/>
                <a:cs typeface="Roboto"/>
                <a:sym typeface="Roboto"/>
              </a:rPr>
              <a:t>       gruppen nützlich sind, insbesonderen natürlich für Nutzer mit Einschränkungen.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6"/>
          <p:cNvSpPr txBox="1"/>
          <p:nvPr>
            <p:ph idx="1" type="subTitle"/>
          </p:nvPr>
        </p:nvSpPr>
        <p:spPr>
          <a:xfrm>
            <a:off x="2308200" y="1658150"/>
            <a:ext cx="5822100" cy="4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Folgende Annahmen dienen immer als Basis/Grundlage</a:t>
            </a:r>
            <a:endParaRPr sz="16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Was ist Universal Design (UD)?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s Universität Zürich und ETH Zürich"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" name="Google Shape;104;p17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p17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" name="Google Shape;106;p17"/>
          <p:cNvSpPr txBox="1"/>
          <p:nvPr>
            <p:ph type="ctrTitle"/>
          </p:nvPr>
        </p:nvSpPr>
        <p:spPr>
          <a:xfrm>
            <a:off x="311700" y="1000852"/>
            <a:ext cx="8520600" cy="65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Universelles Design - Ziele</a:t>
            </a:r>
            <a:endParaRPr sz="3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7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108" name="Google Shape;108;p17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109" name="Google Shape;109;p17"/>
          <p:cNvSpPr txBox="1"/>
          <p:nvPr>
            <p:ph idx="1" type="subTitle"/>
          </p:nvPr>
        </p:nvSpPr>
        <p:spPr>
          <a:xfrm>
            <a:off x="335469" y="1658150"/>
            <a:ext cx="5822100" cy="4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Barrieren, Hürden und Exklusion vermeiden = “Einfach für Alle”</a:t>
            </a:r>
            <a:endParaRPr sz="16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descr="Illustration: Arten von Behinderung 1"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025" y="1982691"/>
            <a:ext cx="5822101" cy="26801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 txBox="1"/>
          <p:nvPr/>
        </p:nvSpPr>
        <p:spPr>
          <a:xfrm>
            <a:off x="6513850" y="4446625"/>
            <a:ext cx="210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Quelle: </a:t>
            </a:r>
            <a:r>
              <a:rPr lang="en" sz="800" u="sng">
                <a:solidFill>
                  <a:schemeClr val="hlink"/>
                </a:solidFill>
                <a:hlinkClick r:id="rId5"/>
              </a:rPr>
              <a:t>inclusive.microsoft.design</a:t>
            </a:r>
            <a:endParaRPr sz="800"/>
          </a:p>
        </p:txBody>
      </p:sp>
      <p:sp>
        <p:nvSpPr>
          <p:cNvPr id="112" name="Google Shape;112;p17"/>
          <p:cNvSpPr/>
          <p:nvPr/>
        </p:nvSpPr>
        <p:spPr>
          <a:xfrm>
            <a:off x="6588900" y="2307425"/>
            <a:ext cx="1980600" cy="14007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7"/>
          <p:cNvSpPr txBox="1"/>
          <p:nvPr/>
        </p:nvSpPr>
        <p:spPr>
          <a:xfrm>
            <a:off x="6609000" y="2335741"/>
            <a:ext cx="2164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Exklusion entsteht dann, </a:t>
            </a:r>
            <a:b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wenn wir Lösungen</a:t>
            </a:r>
            <a:b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nur aus unserer </a:t>
            </a:r>
            <a:b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eigenen Perspektive</a:t>
            </a:r>
            <a:b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entwickeln.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Was ist Universal Design (UD)?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s Universität Zürich und ETH Zürich" id="119" name="Google Shape;1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8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18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" name="Google Shape;122;p18"/>
          <p:cNvSpPr txBox="1"/>
          <p:nvPr>
            <p:ph type="ctrTitle"/>
          </p:nvPr>
        </p:nvSpPr>
        <p:spPr>
          <a:xfrm>
            <a:off x="311700" y="1000852"/>
            <a:ext cx="8520600" cy="65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Universelles Design - Ziele</a:t>
            </a:r>
            <a:endParaRPr sz="3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8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124" name="Google Shape;124;p18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125" name="Google Shape;125;p18"/>
          <p:cNvSpPr txBox="1"/>
          <p:nvPr/>
        </p:nvSpPr>
        <p:spPr>
          <a:xfrm>
            <a:off x="357075" y="4446625"/>
            <a:ext cx="577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Quelle: </a:t>
            </a:r>
            <a:r>
              <a:rPr lang="en" sz="800" u="sng">
                <a:solidFill>
                  <a:schemeClr val="hlink"/>
                </a:solidFill>
                <a:hlinkClick r:id="rId4"/>
              </a:rPr>
              <a:t>https://devblogs.microsoft.com/devops/devops-dojo-ux-accessibility/</a:t>
            </a:r>
            <a:endParaRPr sz="800"/>
          </a:p>
        </p:txBody>
      </p:sp>
      <p:pic>
        <p:nvPicPr>
          <p:cNvPr descr="Illustration 2: Arten von Behinderung" id="126" name="Google Shape;12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075" y="1943925"/>
            <a:ext cx="4890250" cy="2350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llustration 3: Arten von Behinderung" id="127" name="Google Shape;12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66650" y="1793950"/>
            <a:ext cx="3538674" cy="2500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Was ist Universal Design (UD)?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s Universität Zürich und ETH Zürich"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4" name="Google Shape;134;p19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19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" name="Google Shape;136;p19"/>
          <p:cNvSpPr txBox="1"/>
          <p:nvPr>
            <p:ph type="ctrTitle"/>
          </p:nvPr>
        </p:nvSpPr>
        <p:spPr>
          <a:xfrm>
            <a:off x="311700" y="1000852"/>
            <a:ext cx="8520600" cy="65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Universelles Design - Ziele</a:t>
            </a:r>
            <a:endParaRPr sz="3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19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138" name="Google Shape;138;p19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139" name="Google Shape;139;p19"/>
          <p:cNvSpPr txBox="1"/>
          <p:nvPr>
            <p:ph idx="1" type="subTitle"/>
          </p:nvPr>
        </p:nvSpPr>
        <p:spPr>
          <a:xfrm>
            <a:off x="2619900" y="2427977"/>
            <a:ext cx="6524100" cy="16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von allen Menschen genutzt werden können, unabhängig von Alter, Größe, Fähigkeiten oder Behinderung/Einschränkungen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zugänglich / nutzbar sind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einfach zu verwenden sind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für jeden bequem/komfortabel sind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19"/>
          <p:cNvSpPr txBox="1"/>
          <p:nvPr>
            <p:ph idx="1" type="subTitle"/>
          </p:nvPr>
        </p:nvSpPr>
        <p:spPr>
          <a:xfrm>
            <a:off x="2547800" y="1658150"/>
            <a:ext cx="5822100" cy="8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Universelles Design ist ein Ansatz zur Gestaltung </a:t>
            </a:r>
            <a:br>
              <a:rPr lang="en" sz="16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</a:br>
            <a:r>
              <a:rPr lang="en" sz="16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von Produkten und Umgebungen, die …</a:t>
            </a:r>
            <a:endParaRPr sz="16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descr="Photo eines Rollstuhlfahrers in einem Gang mit einem Schild im Vordergrund auf dem steht: Lift ist im Nebengebäude" id="141" name="Google Shape;14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250" y="1810552"/>
            <a:ext cx="2003400" cy="2081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Was ist Universal Design (UD)?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s Universität Zürich und ETH Zürich" id="147" name="Google Shape;14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p20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20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" name="Google Shape;150;p20"/>
          <p:cNvSpPr txBox="1"/>
          <p:nvPr>
            <p:ph type="ctrTitle"/>
          </p:nvPr>
        </p:nvSpPr>
        <p:spPr>
          <a:xfrm>
            <a:off x="311700" y="1000852"/>
            <a:ext cx="8520600" cy="65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Universelles Design - Verwandte Prozesse</a:t>
            </a:r>
            <a:endParaRPr sz="3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20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152" name="Google Shape;152;p20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pic>
        <p:nvPicPr>
          <p:cNvPr descr="Illustration UD, UDL, Usability, Inklusives Design und Accessibility, sowie UX." id="153" name="Google Shape;15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525" y="1594900"/>
            <a:ext cx="3241976" cy="302892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0"/>
          <p:cNvSpPr txBox="1"/>
          <p:nvPr>
            <p:ph idx="1" type="subTitle"/>
          </p:nvPr>
        </p:nvSpPr>
        <p:spPr>
          <a:xfrm>
            <a:off x="2715525" y="1658150"/>
            <a:ext cx="5822100" cy="4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Verwandte Ansätze und Prozesse</a:t>
            </a:r>
            <a:endParaRPr sz="16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2619675" y="3907813"/>
            <a:ext cx="6741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Inklusives Design / Accessible Design / Barrierefreies Design (ca. seit 1950)</a:t>
            </a:r>
            <a:endParaRPr/>
          </a:p>
        </p:txBody>
      </p:sp>
      <p:sp>
        <p:nvSpPr>
          <p:cNvPr id="156" name="Google Shape;156;p20"/>
          <p:cNvSpPr txBox="1"/>
          <p:nvPr>
            <p:ph idx="1" type="subTitle"/>
          </p:nvPr>
        </p:nvSpPr>
        <p:spPr>
          <a:xfrm>
            <a:off x="3123050" y="2084452"/>
            <a:ext cx="6524100" cy="16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Universal Design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Selwyn Goldsmith - Designing for the Disabled (1963)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Ronald Mace - Universal Design (1980)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NC State University - Universal Design Principles (1989)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Roboto"/>
              <a:buChar char="●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David H. Rose (Harvard) - Universal Design for Learning (UDL, 1990s) 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t/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161" name="Google Shape;16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21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" name="Google Shape;163;p21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" name="Google Shape;164;p21"/>
          <p:cNvSpPr txBox="1"/>
          <p:nvPr>
            <p:ph type="ctrTitle"/>
          </p:nvPr>
        </p:nvSpPr>
        <p:spPr>
          <a:xfrm>
            <a:off x="311700" y="1000858"/>
            <a:ext cx="8520600" cy="8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Roboto Medium"/>
                <a:ea typeface="Roboto Medium"/>
                <a:cs typeface="Roboto Medium"/>
                <a:sym typeface="Roboto Medium"/>
              </a:rPr>
              <a:t>Die 7 Prinzipien des Universal Design</a:t>
            </a:r>
            <a:endParaRPr sz="3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65" name="Google Shape;165;p21"/>
          <p:cNvSpPr txBox="1"/>
          <p:nvPr>
            <p:ph idx="1" type="subTitle"/>
          </p:nvPr>
        </p:nvSpPr>
        <p:spPr>
          <a:xfrm>
            <a:off x="239625" y="1894500"/>
            <a:ext cx="8322300" cy="24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5755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30"/>
              <a:buFont typeface="Roboto"/>
              <a:buAutoNum type="arabicPeriod"/>
            </a:pPr>
            <a:r>
              <a:rPr lang="en" sz="1530">
                <a:latin typeface="Roboto"/>
                <a:ea typeface="Roboto"/>
                <a:cs typeface="Roboto"/>
                <a:sym typeface="Roboto"/>
              </a:rPr>
              <a:t>Equitable Use | </a:t>
            </a:r>
            <a:r>
              <a:rPr lang="en" sz="1530">
                <a:latin typeface="Roboto Medium"/>
                <a:ea typeface="Roboto Medium"/>
                <a:cs typeface="Roboto Medium"/>
                <a:sym typeface="Roboto Medium"/>
              </a:rPr>
              <a:t>Gerechte Nutzung</a:t>
            </a:r>
            <a:endParaRPr sz="153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25755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30"/>
              <a:buFont typeface="Roboto"/>
              <a:buAutoNum type="arabicPeriod"/>
            </a:pPr>
            <a:r>
              <a:rPr lang="en" sz="1530">
                <a:latin typeface="Roboto"/>
                <a:ea typeface="Roboto"/>
                <a:cs typeface="Roboto"/>
                <a:sym typeface="Roboto"/>
              </a:rPr>
              <a:t>Flexibility in Use | </a:t>
            </a:r>
            <a:r>
              <a:rPr lang="en" sz="1530">
                <a:latin typeface="Roboto Medium"/>
                <a:ea typeface="Roboto Medium"/>
                <a:cs typeface="Roboto Medium"/>
                <a:sym typeface="Roboto Medium"/>
              </a:rPr>
              <a:t>Flexibilität im Einsatz</a:t>
            </a:r>
            <a:endParaRPr sz="153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25755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30"/>
              <a:buFont typeface="Roboto"/>
              <a:buAutoNum type="arabicPeriod"/>
            </a:pPr>
            <a:r>
              <a:rPr lang="en" sz="1530">
                <a:latin typeface="Roboto"/>
                <a:ea typeface="Roboto"/>
                <a:cs typeface="Roboto"/>
                <a:sym typeface="Roboto"/>
              </a:rPr>
              <a:t>Simple and Intuitive Use | </a:t>
            </a:r>
            <a:r>
              <a:rPr lang="en" sz="1530">
                <a:latin typeface="Roboto Medium"/>
                <a:ea typeface="Roboto Medium"/>
                <a:cs typeface="Roboto Medium"/>
                <a:sym typeface="Roboto Medium"/>
              </a:rPr>
              <a:t>Einfache und intuitive Bedienung</a:t>
            </a:r>
            <a:endParaRPr sz="153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25755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30"/>
              <a:buFont typeface="Roboto"/>
              <a:buAutoNum type="arabicPeriod"/>
            </a:pPr>
            <a:r>
              <a:rPr lang="en" sz="1530">
                <a:latin typeface="Roboto"/>
                <a:ea typeface="Roboto"/>
                <a:cs typeface="Roboto"/>
                <a:sym typeface="Roboto"/>
              </a:rPr>
              <a:t>Perceptible Information | </a:t>
            </a:r>
            <a:r>
              <a:rPr lang="en" sz="1530">
                <a:latin typeface="Roboto Medium"/>
                <a:ea typeface="Roboto Medium"/>
                <a:cs typeface="Roboto Medium"/>
                <a:sym typeface="Roboto Medium"/>
              </a:rPr>
              <a:t>Wahrnehmbare Informationen</a:t>
            </a:r>
            <a:endParaRPr sz="153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25755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30"/>
              <a:buFont typeface="Roboto"/>
              <a:buAutoNum type="arabicPeriod"/>
            </a:pPr>
            <a:r>
              <a:rPr lang="en" sz="1530">
                <a:latin typeface="Roboto"/>
                <a:ea typeface="Roboto"/>
                <a:cs typeface="Roboto"/>
                <a:sym typeface="Roboto"/>
              </a:rPr>
              <a:t>Tolerance for Error | </a:t>
            </a:r>
            <a:r>
              <a:rPr lang="en" sz="1530">
                <a:latin typeface="Roboto Medium"/>
                <a:ea typeface="Roboto Medium"/>
                <a:cs typeface="Roboto Medium"/>
                <a:sym typeface="Roboto Medium"/>
              </a:rPr>
              <a:t>Toleranz für Fehler</a:t>
            </a:r>
            <a:endParaRPr sz="153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25755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30"/>
              <a:buFont typeface="Roboto"/>
              <a:buAutoNum type="arabicPeriod"/>
            </a:pPr>
            <a:r>
              <a:rPr lang="en" sz="1530">
                <a:latin typeface="Roboto"/>
                <a:ea typeface="Roboto"/>
                <a:cs typeface="Roboto"/>
                <a:sym typeface="Roboto"/>
              </a:rPr>
              <a:t>Low Physical Effort | </a:t>
            </a:r>
            <a:r>
              <a:rPr lang="en" sz="1530">
                <a:latin typeface="Roboto Medium"/>
                <a:ea typeface="Roboto Medium"/>
                <a:cs typeface="Roboto Medium"/>
                <a:sym typeface="Roboto Medium"/>
              </a:rPr>
              <a:t>Geringe körperliche Anstrengung</a:t>
            </a:r>
            <a:endParaRPr sz="153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25755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30"/>
              <a:buFont typeface="Roboto"/>
              <a:buAutoNum type="arabicPeriod"/>
            </a:pPr>
            <a:r>
              <a:rPr lang="en" sz="1530">
                <a:latin typeface="Roboto"/>
                <a:ea typeface="Roboto"/>
                <a:cs typeface="Roboto"/>
                <a:sym typeface="Roboto"/>
              </a:rPr>
              <a:t>Size and Space for Approach and Use| </a:t>
            </a:r>
            <a:r>
              <a:rPr lang="en" sz="1530">
                <a:latin typeface="Roboto Medium"/>
                <a:ea typeface="Roboto Medium"/>
                <a:cs typeface="Roboto Medium"/>
                <a:sym typeface="Roboto Medium"/>
              </a:rPr>
              <a:t>Größe und Raum für Zugang und Nutzung</a:t>
            </a:r>
            <a:endParaRPr sz="153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66" name="Google Shape;166;p21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167" name="Google Shape;167;p21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s Universität Zürich und ETH Zürich" id="173" name="Google Shape;17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22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22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" name="Google Shape;176;p22"/>
          <p:cNvSpPr txBox="1"/>
          <p:nvPr>
            <p:ph type="ctrTitle"/>
          </p:nvPr>
        </p:nvSpPr>
        <p:spPr>
          <a:xfrm>
            <a:off x="311700" y="1181988"/>
            <a:ext cx="42603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Equitable Use | Gerechte Nutzung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22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178" name="Google Shape;178;p22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179" name="Google Shape;179;p22"/>
          <p:cNvSpPr txBox="1"/>
          <p:nvPr>
            <p:ph type="ctrTitle"/>
          </p:nvPr>
        </p:nvSpPr>
        <p:spPr>
          <a:xfrm>
            <a:off x="324016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latin typeface="Roboto Medium"/>
                <a:ea typeface="Roboto Medium"/>
                <a:cs typeface="Roboto Medium"/>
                <a:sym typeface="Roboto Medium"/>
              </a:rPr>
              <a:t>Prinzipien</a:t>
            </a:r>
            <a:endParaRPr sz="15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Eine gerechte Nutzung stellt sicher, dass das Design „mit unterschiedlichen Fähigkeiten nutzbar“ ist.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Das Design ist für Menschen mit unterschiedlichen Fähigkeiten nützlich und marktfähig (marketable).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22"/>
          <p:cNvSpPr txBox="1"/>
          <p:nvPr>
            <p:ph type="ctrTitle"/>
          </p:nvPr>
        </p:nvSpPr>
        <p:spPr>
          <a:xfrm>
            <a:off x="343438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latin typeface="Roboto Medium"/>
                <a:ea typeface="Roboto Medium"/>
                <a:cs typeface="Roboto Medium"/>
                <a:sym typeface="Roboto Medium"/>
              </a:rPr>
              <a:t>Richtlinien</a:t>
            </a:r>
            <a:endParaRPr sz="15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Bereitstellung gleicher Nutzungsmöglichkeiten für alle Nutzer: </a:t>
            </a:r>
            <a:br>
              <a:rPr lang="en" sz="1400">
                <a:latin typeface="Roboto"/>
                <a:ea typeface="Roboto"/>
                <a:cs typeface="Roboto"/>
                <a:sym typeface="Roboto"/>
              </a:rPr>
            </a:br>
            <a:r>
              <a:rPr lang="en" sz="1400">
                <a:latin typeface="Roboto"/>
                <a:ea typeface="Roboto"/>
                <a:cs typeface="Roboto"/>
                <a:sym typeface="Roboto"/>
              </a:rPr>
              <a:t>möglichst identisch; gleichwertig, wenn nicht anders möglich.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Vermeiden Sie es, Benutzer auszugrenzen oder zu stigmatisieren.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Bestimmungen für Datenschutz und Sicherheit sollten allen Benutzern gleichermaßen zur Verfügung stehen.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Gestalten Sie das Design für alle Benutzer ansprechend.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s Universität Zürich und ETH Zürich" id="186" name="Google Shape;18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p23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p23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" name="Google Shape;189;p23"/>
          <p:cNvSpPr txBox="1"/>
          <p:nvPr>
            <p:ph type="ctrTitle"/>
          </p:nvPr>
        </p:nvSpPr>
        <p:spPr>
          <a:xfrm>
            <a:off x="311700" y="1181988"/>
            <a:ext cx="42603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Equitable Use | Gerechte Nutzung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23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191" name="Google Shape;191;p23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192" name="Google Shape;192;p23"/>
          <p:cNvSpPr txBox="1"/>
          <p:nvPr>
            <p:ph type="ctrTitle"/>
          </p:nvPr>
        </p:nvSpPr>
        <p:spPr>
          <a:xfrm>
            <a:off x="324016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Anwendungs-Tipps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Es muss nicht für alle perfekt sein, aber es sollte für niemanden unbrauchbar sein.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Keine Stigmatisierung: z.B. Rampe nur beim Hintereingang o. Aufzug am Nebeneingang.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23"/>
          <p:cNvSpPr txBox="1"/>
          <p:nvPr>
            <p:ph type="ctrTitle"/>
          </p:nvPr>
        </p:nvSpPr>
        <p:spPr>
          <a:xfrm>
            <a:off x="327465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Beispiele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Leicht erreichbare Rampen und Aufzüge in Gebäuden, welche für alle zugänglich sind.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Automatisch öffnende Türen, welche auch breit genug </a:t>
            </a:r>
            <a:br>
              <a:rPr lang="en" sz="1250">
                <a:latin typeface="Roboto"/>
                <a:ea typeface="Roboto"/>
                <a:cs typeface="Roboto"/>
                <a:sym typeface="Roboto"/>
              </a:rPr>
            </a:br>
            <a:r>
              <a:rPr lang="en" sz="1250">
                <a:latin typeface="Roboto"/>
                <a:ea typeface="Roboto"/>
                <a:cs typeface="Roboto"/>
                <a:sym typeface="Roboto"/>
              </a:rPr>
              <a:t>für Rollstühle, Kinderwagen und andere Mobilitätshilfen sind.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Einbindung von Braille-Beschilderungen und akustischen Signalen </a:t>
            </a:r>
            <a:br>
              <a:rPr lang="en" sz="1250">
                <a:latin typeface="Roboto"/>
                <a:ea typeface="Roboto"/>
                <a:cs typeface="Roboto"/>
                <a:sym typeface="Roboto"/>
              </a:rPr>
            </a:br>
            <a:r>
              <a:rPr lang="en" sz="1250">
                <a:latin typeface="Roboto"/>
                <a:ea typeface="Roboto"/>
                <a:cs typeface="Roboto"/>
                <a:sym typeface="Roboto"/>
              </a:rPr>
              <a:t>zur Unterstützung seh- bzw. hörgeschädigter Personen.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198" name="Google Shape;19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9" name="Google Shape;199;p24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4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1" name="Google Shape;201;p24"/>
          <p:cNvSpPr txBox="1"/>
          <p:nvPr>
            <p:ph type="ctrTitle"/>
          </p:nvPr>
        </p:nvSpPr>
        <p:spPr>
          <a:xfrm>
            <a:off x="311700" y="1182000"/>
            <a:ext cx="48876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Flexibility in Use | Flexibilität im Einsatz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24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203" name="Google Shape;203;p24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204" name="Google Shape;204;p24"/>
          <p:cNvSpPr txBox="1"/>
          <p:nvPr>
            <p:ph type="ctrTitle"/>
          </p:nvPr>
        </p:nvSpPr>
        <p:spPr>
          <a:xfrm>
            <a:off x="316029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latin typeface="Roboto Medium"/>
                <a:ea typeface="Roboto Medium"/>
                <a:cs typeface="Roboto Medium"/>
                <a:sym typeface="Roboto Medium"/>
              </a:rPr>
              <a:t>Prinzipien</a:t>
            </a:r>
            <a:endParaRPr sz="15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Flexibilität in der Nutzung stellt sicher, dass „das Design einem breiten Spektrum individueller Vorlieben und Fähigkeiten gerecht wird“.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Das Design berücksichtigt ein breites Spektrum an Individualismus und Fähigkeiten.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24"/>
          <p:cNvSpPr txBox="1"/>
          <p:nvPr>
            <p:ph type="ctrTitle"/>
          </p:nvPr>
        </p:nvSpPr>
        <p:spPr>
          <a:xfrm>
            <a:off x="335451" y="2775569"/>
            <a:ext cx="8634000" cy="170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Richtlinien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Bieten Sie eine Auswahl an Verwendungsmethoden.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Ermöglichen Sie die Nutzung für Rechts- und Linkshänder.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Erleichtern Sie dem Benutzer die Genauigkeit und Präzision.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Bieten Sie Anpassungsfähigkeit an das Tempo des Benutzers.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24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211" name="Google Shape;21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p25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25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25"/>
          <p:cNvSpPr txBox="1"/>
          <p:nvPr>
            <p:ph type="ctrTitle"/>
          </p:nvPr>
        </p:nvSpPr>
        <p:spPr>
          <a:xfrm>
            <a:off x="311700" y="1182000"/>
            <a:ext cx="56064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Flexibility in Use | Flexibilität im Einsatz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25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216" name="Google Shape;216;p25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217" name="Google Shape;217;p25"/>
          <p:cNvSpPr txBox="1"/>
          <p:nvPr>
            <p:ph type="ctrTitle"/>
          </p:nvPr>
        </p:nvSpPr>
        <p:spPr>
          <a:xfrm>
            <a:off x="324016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Anwendungs-Tipps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Ermöglichen Sie eine Bedienung ohne Maus - nur über die Tastatur oder per Sprachassistenten.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Unterstützen Sie verschiedene Endgeräte und Bildschirmgrößen (Responsive Design).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25"/>
          <p:cNvSpPr txBox="1"/>
          <p:nvPr>
            <p:ph type="ctrTitle"/>
          </p:nvPr>
        </p:nvSpPr>
        <p:spPr>
          <a:xfrm>
            <a:off x="335451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edium"/>
                <a:ea typeface="Roboto Medium"/>
                <a:cs typeface="Roboto Medium"/>
                <a:sym typeface="Roboto Medium"/>
              </a:rPr>
              <a:t>Beispiele</a:t>
            </a:r>
            <a:endParaRPr sz="1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5752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Test kann geschrieben werden, aber darf auch mündlich abgelegt werden.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  <a:p>
            <a:pPr indent="-305752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Vor-Ort-Version vs. Remote-/Home-Office-Version.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  <a:p>
            <a:pPr indent="-305752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Ein Kugelschreiber, der mit der linken und der rechten Hand verwendet werden kann.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  <a:p>
            <a:pPr indent="-305752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Ein Produkt mit oder ohne Tremor bedienen können.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  <a:p>
            <a:pPr indent="-305752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Extra-Zeit bei Bedarf.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  <a:p>
            <a:pPr indent="-305752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Smartwatch, die man am linken oder rechten Arm tragen kann.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5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224" name="Google Shape;22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5" name="Google Shape;225;p26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6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" name="Google Shape;227;p26"/>
          <p:cNvSpPr txBox="1"/>
          <p:nvPr>
            <p:ph type="ctrTitle"/>
          </p:nvPr>
        </p:nvSpPr>
        <p:spPr>
          <a:xfrm>
            <a:off x="311700" y="1182000"/>
            <a:ext cx="59181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Simple and Intuitive Use | Einfache und intuitive Bedienung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26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229" name="Google Shape;229;p26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230" name="Google Shape;230;p26"/>
          <p:cNvSpPr txBox="1"/>
          <p:nvPr>
            <p:ph type="ctrTitle"/>
          </p:nvPr>
        </p:nvSpPr>
        <p:spPr>
          <a:xfrm>
            <a:off x="347976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Prinzipien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Das Design und die Bedienung sollen leicht verständlich sein, unabhängig von den (Vor-)Kenntnissen, der Sprache, den Fähigkeiten oder dem Konzentrationsgrad des Benutzers.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p26"/>
          <p:cNvSpPr txBox="1"/>
          <p:nvPr>
            <p:ph type="ctrTitle"/>
          </p:nvPr>
        </p:nvSpPr>
        <p:spPr>
          <a:xfrm>
            <a:off x="351425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latin typeface="Roboto Medium"/>
                <a:ea typeface="Roboto Medium"/>
                <a:cs typeface="Roboto Medium"/>
                <a:sym typeface="Roboto Medium"/>
              </a:rPr>
              <a:t>Richtlinien</a:t>
            </a:r>
            <a:endParaRPr sz="15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Eliminieren Sie unnötige Komplexität – halten Sie es einfach.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Berücksichtigen Sie die Erwartungen und Gewohnheiten der Benutzer - bekannte Designs, sollten immer gleichartig (konsistent) funktionieren.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Beachten Sie die große Bandbreite an Benutzergruppen – vom absoluten Anfänger bis zum Experten.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Ermöglichen Sie ein breites Spektrum an Lese- und Schreibkenntnissen.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Ordnen Sie Informationen entsprechend ihrer Wichtigkeit an.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26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237" name="Google Shape;2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8" name="Google Shape;238;p27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27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" name="Google Shape;240;p27"/>
          <p:cNvSpPr txBox="1"/>
          <p:nvPr>
            <p:ph type="ctrTitle"/>
          </p:nvPr>
        </p:nvSpPr>
        <p:spPr>
          <a:xfrm>
            <a:off x="311700" y="1182000"/>
            <a:ext cx="56064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Simple and Intuitive Use | Einfache und intuitive Bedienung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27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242" name="Google Shape;242;p27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243" name="Google Shape;243;p27"/>
          <p:cNvSpPr txBox="1"/>
          <p:nvPr>
            <p:ph type="ctrTitle"/>
          </p:nvPr>
        </p:nvSpPr>
        <p:spPr>
          <a:xfrm>
            <a:off x="327684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Anwendungs-Tipps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Einfach ist das, was wir gewohnt sind.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Bieten Sie Benutzerhilfen und eine logische/sinnvolle Benutzerführung.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27"/>
          <p:cNvSpPr txBox="1"/>
          <p:nvPr>
            <p:ph type="ctrTitle"/>
          </p:nvPr>
        </p:nvSpPr>
        <p:spPr>
          <a:xfrm>
            <a:off x="335451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Beispiele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Wasserhahn für Einhandbedienung.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Gestalten Sie Räume mit klarer Beschilderung und leicht verständlichen Anweisungen.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Bereitstellung benutzerfreundlicher Technologie und Geräte, die einfach zu bedienen sind.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Sicherstellen, dass alle Bereiche eines Gebäudes gut beleuchtet und leicht zu navigieren sind.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" name="Google Shape;245;p27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250" name="Google Shape;25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1" name="Google Shape;251;p28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28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Illustration zur Darstellung eines komplexen Userinterfaces im Vergleich zu einfachen UI´s von Apple und Google" id="253" name="Google Shape;25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175" y="982775"/>
            <a:ext cx="5133786" cy="364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8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255" name="Google Shape;255;p28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260" name="Google Shape;26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1" name="Google Shape;261;p29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29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" name="Google Shape;263;p29"/>
          <p:cNvSpPr txBox="1"/>
          <p:nvPr>
            <p:ph type="ctrTitle"/>
          </p:nvPr>
        </p:nvSpPr>
        <p:spPr>
          <a:xfrm>
            <a:off x="311700" y="1863433"/>
            <a:ext cx="8520600" cy="8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Roboto Medium"/>
                <a:ea typeface="Roboto Medium"/>
                <a:cs typeface="Roboto Medium"/>
                <a:sym typeface="Roboto Medium"/>
              </a:rPr>
              <a:t>Kurze Pause</a:t>
            </a:r>
            <a:endParaRPr sz="3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268" name="Google Shape;26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9" name="Google Shape;269;p30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" name="Google Shape;270;p30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1" name="Google Shape;271;p30"/>
          <p:cNvSpPr txBox="1"/>
          <p:nvPr>
            <p:ph type="ctrTitle"/>
          </p:nvPr>
        </p:nvSpPr>
        <p:spPr>
          <a:xfrm>
            <a:off x="311700" y="1182000"/>
            <a:ext cx="54627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Perceptible Information | Wahrnehmbare Informationen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30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273" name="Google Shape;273;p30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274" name="Google Shape;274;p30"/>
          <p:cNvSpPr txBox="1"/>
          <p:nvPr>
            <p:ph type="ctrTitle"/>
          </p:nvPr>
        </p:nvSpPr>
        <p:spPr>
          <a:xfrm>
            <a:off x="324016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Prinzipien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Das Design vermittelt dem Benutzer die notwendigen Informationen effektiv, unabhängig von den Umgebungsbedingungen oder den sensorischen Fähigkeiten des Benutzers.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30"/>
          <p:cNvSpPr txBox="1"/>
          <p:nvPr>
            <p:ph type="ctrTitle"/>
          </p:nvPr>
        </p:nvSpPr>
        <p:spPr>
          <a:xfrm>
            <a:off x="351425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latin typeface="Roboto Medium"/>
                <a:ea typeface="Roboto Medium"/>
                <a:cs typeface="Roboto Medium"/>
                <a:sym typeface="Roboto Medium"/>
              </a:rPr>
              <a:t>Richtlinien</a:t>
            </a:r>
            <a:endParaRPr sz="15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Nutzen Sie verschiedene Modi (bildlich, verbal, taktil) für die redundante Darstellung wesentlicher Informationen.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Maximieren Sie die „Lesbarkeit“ wesentlicher Informationen (Kontrast, Schriftart, Schriftgröße, Zeilenabstand).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Strukturieren Sie Informationen und Inhalte nach Themen, mit Absätzen und Aufzählungen.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08610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Sorgen Sie für eine gute Kompatibilität mit der Vielzahl von Techniken oder Geräten, die von Menschen mit sensorischen Einschränkungen verwendet werden.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" name="Google Shape;276;p30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281" name="Google Shape;2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2" name="Google Shape;282;p31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31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" name="Google Shape;284;p31"/>
          <p:cNvSpPr txBox="1"/>
          <p:nvPr>
            <p:ph type="ctrTitle"/>
          </p:nvPr>
        </p:nvSpPr>
        <p:spPr>
          <a:xfrm>
            <a:off x="311700" y="1182000"/>
            <a:ext cx="53508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Perceptible Information | Wahrnehmbare Informationen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5" name="Google Shape;285;p31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286" name="Google Shape;286;p31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287" name="Google Shape;287;p31"/>
          <p:cNvSpPr txBox="1"/>
          <p:nvPr>
            <p:ph type="ctrTitle"/>
          </p:nvPr>
        </p:nvSpPr>
        <p:spPr>
          <a:xfrm>
            <a:off x="324016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Anwendungs-Tipps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Untertitel (Hörgeschädigte) und Audiodeskriptionen (Sehgeschädigte) bereitstellen.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V</a:t>
            </a:r>
            <a:r>
              <a:rPr lang="en" sz="1250">
                <a:latin typeface="Roboto"/>
                <a:ea typeface="Roboto"/>
                <a:cs typeface="Roboto"/>
                <a:sym typeface="Roboto"/>
              </a:rPr>
              <a:t>isuelle Inhalte, z.B. Diagramme benötigen kontrastierende Farben, Texturen und Klartextbeschriftungen.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8" name="Google Shape;288;p31"/>
          <p:cNvSpPr txBox="1"/>
          <p:nvPr>
            <p:ph type="ctrTitle"/>
          </p:nvPr>
        </p:nvSpPr>
        <p:spPr>
          <a:xfrm>
            <a:off x="319478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Beispiele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Smartphone - das Gerät kann bei einem Anruf klingeln, vibrieren oder blinken.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Lift - große Zahlen sind taktil ertastbar, in Braille beschriftet und es gibt akustische Rückmeldungen.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Einbindung von Braille-Beschilderungen und akustischen Signalen </a:t>
            </a:r>
            <a:br>
              <a:rPr lang="en" sz="1250">
                <a:latin typeface="Roboto"/>
                <a:ea typeface="Roboto"/>
                <a:cs typeface="Roboto"/>
                <a:sym typeface="Roboto"/>
              </a:rPr>
            </a:br>
            <a:r>
              <a:rPr lang="en" sz="1250">
                <a:latin typeface="Roboto"/>
                <a:ea typeface="Roboto"/>
                <a:cs typeface="Roboto"/>
                <a:sym typeface="Roboto"/>
              </a:rPr>
              <a:t>zur Unterstützung seh- bzw. hörgeschädigter Personen.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Visuelle Inhalte (Bilder, Grafiken, Charts) enthalten sogn. ALT-Text oder bieten eine barrierefreie Alternative.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31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294" name="Google Shape;29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" name="Google Shape;295;p32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32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7" name="Google Shape;297;p32"/>
          <p:cNvSpPr txBox="1"/>
          <p:nvPr>
            <p:ph type="ctrTitle"/>
          </p:nvPr>
        </p:nvSpPr>
        <p:spPr>
          <a:xfrm>
            <a:off x="311700" y="1182000"/>
            <a:ext cx="53508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Perceptible Information | Wahrnehmbare Informationen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8" name="Google Shape;298;p32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299" name="Google Shape;299;p32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pic>
        <p:nvPicPr>
          <p:cNvPr descr="Farbkontrast Cheat Sheet Teil 1" id="300" name="Google Shape;30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263" y="1762500"/>
            <a:ext cx="4168305" cy="26418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rbkontrast Cheat Sheet Teil 2" id="301" name="Google Shape;30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9967" y="1762500"/>
            <a:ext cx="4171515" cy="264182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2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307" name="Google Shape;30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8" name="Google Shape;308;p33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" name="Google Shape;309;p33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0" name="Google Shape;310;p33"/>
          <p:cNvSpPr txBox="1"/>
          <p:nvPr>
            <p:ph type="ctrTitle"/>
          </p:nvPr>
        </p:nvSpPr>
        <p:spPr>
          <a:xfrm>
            <a:off x="311700" y="1182000"/>
            <a:ext cx="53508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Perceptible Information | Wahrnehmbare Informationen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33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312" name="Google Shape;312;p33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pic>
        <p:nvPicPr>
          <p:cNvPr descr="Beispielgrafiken Farbkontrast und Farbblindheit" id="313" name="Google Shape;31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574" y="1697425"/>
            <a:ext cx="8839199" cy="2640026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3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319" name="Google Shape;31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0" name="Google Shape;320;p34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34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2" name="Google Shape;322;p34"/>
          <p:cNvSpPr txBox="1"/>
          <p:nvPr>
            <p:ph type="ctrTitle"/>
          </p:nvPr>
        </p:nvSpPr>
        <p:spPr>
          <a:xfrm>
            <a:off x="311700" y="1182000"/>
            <a:ext cx="54627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Tolerance for Error | Toleranz für Fehler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" name="Google Shape;323;p34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324" name="Google Shape;324;p34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325" name="Google Shape;325;p34"/>
          <p:cNvSpPr txBox="1"/>
          <p:nvPr>
            <p:ph type="ctrTitle"/>
          </p:nvPr>
        </p:nvSpPr>
        <p:spPr>
          <a:xfrm>
            <a:off x="340000" y="1571350"/>
            <a:ext cx="8465100" cy="6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Prinzipien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Das Design minimiert Gefahren und die nachteiligen Folgen unbeabsichtigter Handlungen.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34"/>
          <p:cNvSpPr txBox="1"/>
          <p:nvPr>
            <p:ph type="ctrTitle"/>
          </p:nvPr>
        </p:nvSpPr>
        <p:spPr>
          <a:xfrm>
            <a:off x="335450" y="2307376"/>
            <a:ext cx="8634000" cy="23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Richtlinien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Elemente so anordnen, dass Gefahren und Fehler minimiert werden: 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1" marL="9144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○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am häufigsten verwendete Elemente, am besten zugänglich; 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1" marL="9144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○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Gefährliche Elemente werden eliminiert, isoliert oder abgeschirmt.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Warnen Sie vor Gefahren und Fehlern.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Stellen Sie ausfallsichere Funktionen bereit.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Unterbinden Sie unbewusstes Handeln bei Aufgaben, die Wachsamkeit erfordern.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p34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332" name="Google Shape;33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3" name="Google Shape;333;p35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35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5" name="Google Shape;335;p35"/>
          <p:cNvSpPr txBox="1"/>
          <p:nvPr>
            <p:ph type="ctrTitle"/>
          </p:nvPr>
        </p:nvSpPr>
        <p:spPr>
          <a:xfrm>
            <a:off x="311700" y="1182000"/>
            <a:ext cx="53508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Tolerance for Error | Toleranz für Fehler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" name="Google Shape;336;p35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337" name="Google Shape;337;p35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338" name="Google Shape;338;p35"/>
          <p:cNvSpPr txBox="1"/>
          <p:nvPr>
            <p:ph type="ctrTitle"/>
          </p:nvPr>
        </p:nvSpPr>
        <p:spPr>
          <a:xfrm>
            <a:off x="324016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Anwendungs-Tipps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Erfassen/erkennen Sie ungültige Eingaben in einem Formular und zeigen Sie zusätzliche Hilfe an.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Visuelle Inhalte, z.B. Diagramme benötigen kontrastierende Farben, Texturen und Klartextbeschriftungen.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35"/>
          <p:cNvSpPr txBox="1"/>
          <p:nvPr>
            <p:ph type="ctrTitle"/>
          </p:nvPr>
        </p:nvSpPr>
        <p:spPr>
          <a:xfrm>
            <a:off x="319478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Beispiele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Darstellung eines Dialogfeldes vor dem Löschen, wenn keine Rückgängig-Funktion (undo) verfügbar ist.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Rutschfeste Böden und Handläufe, um Ausrutschen und Stürze zu verhindern.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Gestaltung von Räumen mit klaren Wegen und ausreichender Beleuchtung, um Kollisionen zu verhindern.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Wichtige Informationen für Notwendiges vorab bereitstellen, z.B. mit einer Checkliste.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p35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345" name="Google Shape;34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6" name="Google Shape;346;p36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36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8" name="Google Shape;348;p36"/>
          <p:cNvSpPr txBox="1"/>
          <p:nvPr>
            <p:ph type="ctrTitle"/>
          </p:nvPr>
        </p:nvSpPr>
        <p:spPr>
          <a:xfrm>
            <a:off x="311700" y="1182000"/>
            <a:ext cx="54627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Low Physical Effort | Geringe körperliche Anstrengung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" name="Google Shape;349;p36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350" name="Google Shape;350;p36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351" name="Google Shape;351;p36"/>
          <p:cNvSpPr txBox="1"/>
          <p:nvPr>
            <p:ph type="ctrTitle"/>
          </p:nvPr>
        </p:nvSpPr>
        <p:spPr>
          <a:xfrm>
            <a:off x="311710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Prinzipien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Geringe körperliche Anstrengung gewährleisten.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Das Design lässt sich effizient, komfortabel und mit minimaler Ermüdung nutzen.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p36"/>
          <p:cNvSpPr txBox="1"/>
          <p:nvPr>
            <p:ph type="ctrTitle"/>
          </p:nvPr>
        </p:nvSpPr>
        <p:spPr>
          <a:xfrm>
            <a:off x="327465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Richtlinien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1432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5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Ermöglichen Sie dem Benutzer, eine neutrale Körperhaltung beizubehalten.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  <a:p>
            <a:pPr indent="-31432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5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Die Anwendungen darf kein “Kraftakt” sein.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  <a:p>
            <a:pPr indent="-31432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35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Reduzieren Sie sich wiederholende Aktionen auf ein Minimum.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  <a:p>
            <a:pPr indent="-31432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350"/>
              <a:buFont typeface="Roboto"/>
              <a:buChar char="●"/>
            </a:pPr>
            <a:r>
              <a:rPr lang="en" sz="1350">
                <a:latin typeface="Roboto"/>
                <a:ea typeface="Roboto"/>
                <a:cs typeface="Roboto"/>
                <a:sym typeface="Roboto"/>
              </a:rPr>
              <a:t>Reduzieren Sie anhaltende körperliche Anstrengung auf ein Minimum.</a:t>
            </a:r>
            <a:endParaRPr sz="13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36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358" name="Google Shape;35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9" name="Google Shape;359;p37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" name="Google Shape;360;p37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1" name="Google Shape;361;p37"/>
          <p:cNvSpPr txBox="1"/>
          <p:nvPr>
            <p:ph type="ctrTitle"/>
          </p:nvPr>
        </p:nvSpPr>
        <p:spPr>
          <a:xfrm>
            <a:off x="311700" y="1182000"/>
            <a:ext cx="84651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Low Physical Effort | Geringe körperliche Anstrengung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2" name="Google Shape;362;p37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363" name="Google Shape;363;p37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364" name="Google Shape;364;p37"/>
          <p:cNvSpPr txBox="1"/>
          <p:nvPr>
            <p:ph type="ctrTitle"/>
          </p:nvPr>
        </p:nvSpPr>
        <p:spPr>
          <a:xfrm>
            <a:off x="320350" y="1571350"/>
            <a:ext cx="8465100" cy="17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Anwendungs-Tipps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Beginnen Sie Artikel mit einem zusammenfassenden Absatz, um einen schnellen Überblick über den folgenden Inhalt zu geben, und stellen Sie ein Inhaltsverzeichnis (TOC) bereit.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Vermeiden Sie Abkürzungen ohne Erklärung. Schreiben Sie Ausdrücke beim ersten Mal vollständig mit der Abkürzung in Klammern z.B. “Accessibility (a11y)” und stellen Sie ein Glossar bereit.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5" name="Google Shape;365;p37"/>
          <p:cNvSpPr txBox="1"/>
          <p:nvPr>
            <p:ph type="ctrTitle"/>
          </p:nvPr>
        </p:nvSpPr>
        <p:spPr>
          <a:xfrm>
            <a:off x="335450" y="3049925"/>
            <a:ext cx="8634000" cy="13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Beispiele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Bereitstellung von Hilfsmitteln wie Rolltreppen oder Aufzügen.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TV-Fernbedienung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Sprachsteuerung (“Alexa …”) / Spracherkennung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6" name="Google Shape;366;p37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371" name="Google Shape;37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2" name="Google Shape;372;p38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38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4" name="Google Shape;374;p38"/>
          <p:cNvSpPr txBox="1"/>
          <p:nvPr>
            <p:ph type="ctrTitle"/>
          </p:nvPr>
        </p:nvSpPr>
        <p:spPr>
          <a:xfrm>
            <a:off x="311700" y="1182000"/>
            <a:ext cx="88323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Size and Space for Approach and Use | Größe und Raum für Zugang und Nutzung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5" name="Google Shape;375;p38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376" name="Google Shape;376;p38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377" name="Google Shape;377;p38"/>
          <p:cNvSpPr txBox="1"/>
          <p:nvPr>
            <p:ph type="ctrTitle"/>
          </p:nvPr>
        </p:nvSpPr>
        <p:spPr>
          <a:xfrm>
            <a:off x="324016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Prinzipien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Unabhängig von der Körpergröße, Haltung oder Mobilität des Benutzers“ ermöglichen ausreichend Raum und Größe die Erreichbarkeit, Handhabung und Nutzung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8" name="Google Shape;378;p38"/>
          <p:cNvSpPr txBox="1"/>
          <p:nvPr>
            <p:ph type="ctrTitle"/>
          </p:nvPr>
        </p:nvSpPr>
        <p:spPr>
          <a:xfrm>
            <a:off x="335451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Richtlinien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Bieten Sie jedem sitzenden oder stehenden Benutzer eine klare Sichtlinie zu wichtigen Elementen.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Sorgen Sie dafür, dass alle Komponenten bequem für jeden sitzenden oder stehenden Benutzer erreichbar sind.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Berücksichtigen Sie unterschiedliche Körper-, Hand- und Fingergrößen.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Sorgen Sie für ausreichend Platz für die Nutzung von Hilfsmitteln oder persönlicher Assistenz.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9" name="Google Shape;379;p38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384" name="Google Shape;3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5" name="Google Shape;385;p39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6" name="Google Shape;386;p39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7" name="Google Shape;387;p39"/>
          <p:cNvSpPr txBox="1"/>
          <p:nvPr>
            <p:ph type="ctrTitle"/>
          </p:nvPr>
        </p:nvSpPr>
        <p:spPr>
          <a:xfrm>
            <a:off x="311700" y="1182000"/>
            <a:ext cx="8465100" cy="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Size and Space for Approach and Use | Größe und Raum für Zugang und Nutzung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p39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389" name="Google Shape;389;p39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  <p:sp>
        <p:nvSpPr>
          <p:cNvPr id="390" name="Google Shape;390;p39"/>
          <p:cNvSpPr txBox="1"/>
          <p:nvPr>
            <p:ph type="ctrTitle"/>
          </p:nvPr>
        </p:nvSpPr>
        <p:spPr>
          <a:xfrm>
            <a:off x="347976" y="1571350"/>
            <a:ext cx="84651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Anwendungs-Tipps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Es muss nicht für alle perfekt sein, aber es sollte für niemanden unbrauchbar sein.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Keine Stigmatisierung: z.B. Rampe nur beim Hintereingang o. Aufzug am Nebeneingang.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" name="Google Shape;391;p39"/>
          <p:cNvSpPr txBox="1"/>
          <p:nvPr>
            <p:ph type="ctrTitle"/>
          </p:nvPr>
        </p:nvSpPr>
        <p:spPr>
          <a:xfrm>
            <a:off x="351425" y="2559925"/>
            <a:ext cx="8634000" cy="21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latin typeface="Roboto Medium"/>
                <a:ea typeface="Roboto Medium"/>
                <a:cs typeface="Roboto Medium"/>
                <a:sym typeface="Roboto Medium"/>
              </a:rPr>
              <a:t>Beispiele</a:t>
            </a:r>
            <a:endParaRPr sz="135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Höhenverstellbare Schreibtische.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Geldautomaten oder Briefkästen müssen auch für Rollstuhlfahrer zugänglich und bedienbar sein.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Schaltflächen (Buttons) bei Touchscreens benötigen eine Mindestgröße und ausreichend Abstand.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2" name="Google Shape;392;p39"/>
          <p:cNvSpPr txBox="1"/>
          <p:nvPr>
            <p:ph type="ctrTitle"/>
          </p:nvPr>
        </p:nvSpPr>
        <p:spPr>
          <a:xfrm>
            <a:off x="5199400" y="372650"/>
            <a:ext cx="3786000" cy="4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Die 7 Prinzipien des Universal Design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397" name="Google Shape;39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8" name="Google Shape;398;p40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9" name="Google Shape;399;p40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0" name="Google Shape;400;p40"/>
          <p:cNvSpPr txBox="1"/>
          <p:nvPr>
            <p:ph type="ctrTitle"/>
          </p:nvPr>
        </p:nvSpPr>
        <p:spPr>
          <a:xfrm>
            <a:off x="311700" y="1863433"/>
            <a:ext cx="8520600" cy="8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Roboto Medium"/>
                <a:ea typeface="Roboto Medium"/>
                <a:cs typeface="Roboto Medium"/>
                <a:sym typeface="Roboto Medium"/>
              </a:rPr>
              <a:t>Kurze Pause</a:t>
            </a:r>
            <a:endParaRPr sz="3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405" name="Google Shape;40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6" name="Google Shape;406;p41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41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8" name="Google Shape;408;p41"/>
          <p:cNvSpPr txBox="1"/>
          <p:nvPr>
            <p:ph type="ctrTitle"/>
          </p:nvPr>
        </p:nvSpPr>
        <p:spPr>
          <a:xfrm>
            <a:off x="311700" y="1000858"/>
            <a:ext cx="8520600" cy="8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Roboto Medium"/>
                <a:ea typeface="Roboto Medium"/>
                <a:cs typeface="Roboto Medium"/>
                <a:sym typeface="Roboto Medium"/>
              </a:rPr>
              <a:t>UD in der Praxis: Planung und Prozess</a:t>
            </a:r>
            <a:endParaRPr sz="3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409" name="Google Shape;409;p41"/>
          <p:cNvSpPr txBox="1"/>
          <p:nvPr>
            <p:ph idx="1" type="subTitle"/>
          </p:nvPr>
        </p:nvSpPr>
        <p:spPr>
          <a:xfrm>
            <a:off x="239625" y="1894500"/>
            <a:ext cx="8018700" cy="24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79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Universal Design ist ein Team-Marathon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Universal Design</a:t>
            </a:r>
            <a:r>
              <a:rPr lang="en" sz="1250">
                <a:latin typeface="Roboto"/>
                <a:ea typeface="Roboto"/>
                <a:cs typeface="Roboto"/>
                <a:sym typeface="Roboto"/>
              </a:rPr>
              <a:t> benötigt einen klaren und definierten Prozess und Verantwortlichkeiten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Ein Team muß alle notwendigen Rollen und Aufgaben abdecken können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Frühes Einbeziehen aller Nutzergruppen in den Prozess hilft Herausforderungen frühzeitig zu erkennen 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“Shift-Left”-Prozess </a:t>
            </a:r>
            <a:r>
              <a:rPr lang="en" sz="1250">
                <a:latin typeface="Roboto"/>
                <a:ea typeface="Roboto"/>
                <a:cs typeface="Roboto"/>
                <a:sym typeface="Roboto"/>
              </a:rPr>
              <a:t>- kleine Schritte führen zum Ziel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Diversität von Anfang an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  <a:p>
            <a:pPr indent="-3079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50"/>
              <a:buFont typeface="Roboto"/>
              <a:buChar char="●"/>
            </a:pPr>
            <a:r>
              <a:rPr lang="en" sz="1250">
                <a:latin typeface="Roboto"/>
                <a:ea typeface="Roboto"/>
                <a:cs typeface="Roboto"/>
                <a:sym typeface="Roboto"/>
              </a:rPr>
              <a:t>“Don´t reinvent the wheel”</a:t>
            </a:r>
            <a:endParaRPr sz="125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0" name="Google Shape;410;p41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411" name="Google Shape;411;p41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s Universität Zürich und ETH Zürich" id="416" name="Google Shape;41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658"/>
            <a:ext cx="3641977" cy="69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7" name="Google Shape;417;p42"/>
          <p:cNvCxnSpPr/>
          <p:nvPr/>
        </p:nvCxnSpPr>
        <p:spPr>
          <a:xfrm>
            <a:off x="351425" y="906750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8" name="Google Shape;418;p42"/>
          <p:cNvCxnSpPr/>
          <p:nvPr/>
        </p:nvCxnSpPr>
        <p:spPr>
          <a:xfrm>
            <a:off x="351425" y="4709125"/>
            <a:ext cx="855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9" name="Google Shape;419;p42"/>
          <p:cNvSpPr txBox="1"/>
          <p:nvPr>
            <p:ph type="ctrTitle"/>
          </p:nvPr>
        </p:nvSpPr>
        <p:spPr>
          <a:xfrm>
            <a:off x="311700" y="1711683"/>
            <a:ext cx="8520600" cy="8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Roboto Medium"/>
                <a:ea typeface="Roboto Medium"/>
                <a:cs typeface="Roboto Medium"/>
                <a:sym typeface="Roboto Medium"/>
              </a:rPr>
              <a:t>Fragen und Antworten</a:t>
            </a:r>
            <a:endParaRPr sz="3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420" name="Google Shape;420;p42"/>
          <p:cNvSpPr txBox="1"/>
          <p:nvPr>
            <p:ph idx="1" type="subTitle"/>
          </p:nvPr>
        </p:nvSpPr>
        <p:spPr>
          <a:xfrm>
            <a:off x="63030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Version 1.0 / 2023.10.23</a:t>
            </a:r>
            <a:endParaRPr sz="1200"/>
          </a:p>
        </p:txBody>
      </p:sp>
      <p:sp>
        <p:nvSpPr>
          <p:cNvPr id="421" name="Google Shape;421;p42"/>
          <p:cNvSpPr txBox="1"/>
          <p:nvPr>
            <p:ph idx="1" type="subTitle"/>
          </p:nvPr>
        </p:nvSpPr>
        <p:spPr>
          <a:xfrm>
            <a:off x="311692" y="4709125"/>
            <a:ext cx="2682300" cy="3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Autor: Marcus Morba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